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4" r:id="rId6"/>
    <p:sldId id="268" r:id="rId7"/>
    <p:sldId id="267" r:id="rId8"/>
    <p:sldId id="269" r:id="rId9"/>
    <p:sldId id="270" r:id="rId10"/>
    <p:sldId id="271" r:id="rId11"/>
    <p:sldId id="263" r:id="rId12"/>
    <p:sldId id="266" r:id="rId13"/>
    <p:sldId id="261" r:id="rId14"/>
    <p:sldId id="272" r:id="rId15"/>
    <p:sldId id="265" r:id="rId16"/>
    <p:sldId id="26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99"/>
    <p:restoredTop sz="94697"/>
  </p:normalViewPr>
  <p:slideViewPr>
    <p:cSldViewPr snapToGrid="0" snapToObjects="1">
      <p:cViewPr varScale="1">
        <p:scale>
          <a:sx n="113" d="100"/>
          <a:sy n="113" d="100"/>
        </p:scale>
        <p:origin x="5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124444-486A-144C-9ACF-A14BA85D02B5}" type="datetimeFigureOut">
              <a:rPr lang="en-US" smtClean="0"/>
              <a:t>4/11/22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FF357E-A84E-1B43-888E-98E4E05EE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739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51353127-CBFF-8F43-AAD7-D4E065FB6B55}" type="slidenum">
              <a:rPr lang="en-US" altLang="en-US" sz="1200">
                <a:latin typeface="Calibri" charset="0"/>
              </a:rPr>
              <a:pPr eaLnBrk="1" hangingPunct="1"/>
              <a:t>3</a:t>
            </a:fld>
            <a:endParaRPr lang="en-US" altLang="en-US" sz="1200">
              <a:latin typeface="Calibri" charset="0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861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E66640F0-8F0A-2545-8298-EAFB04508D30}" type="slidenum">
              <a:rPr lang="en-US" altLang="en-US" sz="1200">
                <a:latin typeface="Calibri" charset="0"/>
              </a:rPr>
              <a:pPr eaLnBrk="1" hangingPunct="1"/>
              <a:t>4</a:t>
            </a:fld>
            <a:endParaRPr lang="en-US" altLang="en-US" sz="1200">
              <a:latin typeface="Calibri" charset="0"/>
            </a:endParaRPr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4334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56D7B1C5-93D9-F447-852D-6C24F3DA420E}" type="slidenum">
              <a:rPr lang="en-US" altLang="en-US" sz="1200">
                <a:latin typeface="Calibri" charset="0"/>
              </a:rPr>
              <a:pPr eaLnBrk="1" hangingPunct="1"/>
              <a:t>13</a:t>
            </a:fld>
            <a:endParaRPr lang="en-US" altLang="en-US" sz="1200">
              <a:latin typeface="Calibri" charset="0"/>
            </a:endParaRPr>
          </a:p>
        </p:txBody>
      </p:sp>
      <p:sp>
        <p:nvSpPr>
          <p:cNvPr id="26626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6627" name="Rectangle 1027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5496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018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2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494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789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744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102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4/11/22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26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4/11/22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04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4/11/22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8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248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696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01A9A-9DA6-8749-86B6-45024B162B89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968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66423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Parasite Genomics </a:t>
            </a:r>
            <a:r>
              <a:rPr lang="en-US" altLang="en-US" dirty="0"/>
              <a:t>Transcriptome analysis using RNA-seq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1524000" y="4143905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Adam Reid &amp; Steve Doyle </a:t>
            </a:r>
          </a:p>
          <a:p>
            <a:r>
              <a:rPr lang="en-US" dirty="0" err="1"/>
              <a:t>Wellcome</a:t>
            </a:r>
            <a:r>
              <a:rPr lang="en-US" dirty="0"/>
              <a:t> Sanger Institute/LSHTM</a:t>
            </a:r>
          </a:p>
          <a:p>
            <a:endParaRPr lang="en-US" dirty="0"/>
          </a:p>
          <a:p>
            <a:r>
              <a:rPr lang="en-US" dirty="0"/>
              <a:t>LSHTM Pathogen Genomics</a:t>
            </a:r>
          </a:p>
        </p:txBody>
      </p:sp>
    </p:spTree>
    <p:extLst>
      <p:ext uri="{BB962C8B-B14F-4D97-AF65-F5344CB8AC3E}">
        <p14:creationId xmlns:p14="http://schemas.microsoft.com/office/powerpoint/2010/main" val="15912864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413" y="614362"/>
            <a:ext cx="10058400" cy="611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019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Mapping to the transcriptome and counting reads (</a:t>
            </a:r>
            <a:r>
              <a:rPr lang="en-US" sz="3600" i="1" dirty="0" err="1"/>
              <a:t>Kallisto</a:t>
            </a:r>
            <a:r>
              <a:rPr lang="en-US" sz="3600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3702" y="3696078"/>
            <a:ext cx="10515600" cy="291782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Multiple splice forms per gene introduce ambiguity into the mapping</a:t>
            </a:r>
          </a:p>
          <a:p>
            <a:r>
              <a:rPr lang="en-US" dirty="0"/>
              <a:t>Mapping to the spliced transcript sequences allows this ambiguity to be taken into account and allows transcript-specific read counts</a:t>
            </a:r>
          </a:p>
          <a:p>
            <a:r>
              <a:rPr lang="en-US" dirty="0"/>
              <a:t>It is also faster because there is less target sequence</a:t>
            </a:r>
          </a:p>
          <a:p>
            <a:r>
              <a:rPr lang="en-US" dirty="0"/>
              <a:t>Recent improvements in algorithms (</a:t>
            </a:r>
            <a:r>
              <a:rPr lang="en-US" dirty="0" err="1"/>
              <a:t>pseudoalignment</a:t>
            </a:r>
            <a:r>
              <a:rPr lang="en-US" dirty="0"/>
              <a:t>) make this even faster</a:t>
            </a:r>
          </a:p>
          <a:p>
            <a:r>
              <a:rPr lang="en-US" dirty="0"/>
              <a:t>Counting comes for free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187" y="2648002"/>
            <a:ext cx="6142571" cy="64497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2196" y="1886676"/>
            <a:ext cx="2956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Genome sequence FASTA file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00908" y="2256008"/>
            <a:ext cx="657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+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6515101" y="2484052"/>
            <a:ext cx="714375" cy="0"/>
          </a:xfrm>
          <a:prstGeom prst="straightConnector1">
            <a:avLst/>
          </a:prstGeom>
          <a:ln w="539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1470" y="1825625"/>
            <a:ext cx="4165023" cy="164475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058659" y="1388825"/>
            <a:ext cx="3050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Transcript sequence FASTA file</a:t>
            </a:r>
          </a:p>
        </p:txBody>
      </p:sp>
    </p:spTree>
    <p:extLst>
      <p:ext uri="{BB962C8B-B14F-4D97-AF65-F5344CB8AC3E}">
        <p14:creationId xmlns:p14="http://schemas.microsoft.com/office/powerpoint/2010/main" val="597770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Normalisation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Read counts are biased because each sample will have a different total number of reads (solved by CPM)</a:t>
            </a:r>
          </a:p>
          <a:p>
            <a:r>
              <a:rPr lang="en-US" dirty="0"/>
              <a:t>Different transcripts have different lengths, so we expect more reads from a longer transcript than a shorter one, even if the expression levels are the same (solved by RPKM/FPKM)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However, RPKM has problems with highly expressed genes, so most methods use more complicated </a:t>
            </a:r>
            <a:r>
              <a:rPr lang="en-US" dirty="0" err="1"/>
              <a:t>normalisation</a:t>
            </a:r>
            <a:r>
              <a:rPr lang="en-US" dirty="0"/>
              <a:t> procedures (DESeq2 </a:t>
            </a:r>
            <a:r>
              <a:rPr lang="en-US" dirty="0" err="1"/>
              <a:t>rlog</a:t>
            </a:r>
            <a:r>
              <a:rPr lang="en-US" dirty="0"/>
              <a:t>, Sleuth)</a:t>
            </a:r>
          </a:p>
        </p:txBody>
      </p:sp>
      <p:graphicFrame>
        <p:nvGraphicFramePr>
          <p:cNvPr id="4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0134894"/>
              </p:ext>
            </p:extLst>
          </p:nvPr>
        </p:nvGraphicFramePr>
        <p:xfrm>
          <a:off x="2205038" y="3705222"/>
          <a:ext cx="2971800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1" name="Equation" r:id="rId3" imgW="1041400" imgH="431800" progId="Equation.3">
                  <p:embed/>
                </p:oleObj>
              </mc:Choice>
              <mc:Fallback>
                <p:oleObj name="Equation" r:id="rId3" imgW="1041400" imgH="431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5038" y="3705222"/>
                        <a:ext cx="2971800" cy="1231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6"/>
          <p:cNvSpPr txBox="1">
            <a:spLocks noChangeArrowheads="1"/>
          </p:cNvSpPr>
          <p:nvPr/>
        </p:nvSpPr>
        <p:spPr bwMode="auto">
          <a:xfrm>
            <a:off x="6167438" y="3921122"/>
            <a:ext cx="3581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1800">
                <a:latin typeface="Calibri" charset="0"/>
              </a:rPr>
              <a:t>FPKM = RPKM for paired end reads</a:t>
            </a:r>
          </a:p>
        </p:txBody>
      </p:sp>
    </p:spTree>
    <p:extLst>
      <p:ext uri="{BB962C8B-B14F-4D97-AF65-F5344CB8AC3E}">
        <p14:creationId xmlns:p14="http://schemas.microsoft.com/office/powerpoint/2010/main" val="1118843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7" descr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9700" y="2471741"/>
            <a:ext cx="4178300" cy="38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Determining differential expression (</a:t>
            </a:r>
            <a:r>
              <a:rPr lang="en-US" altLang="en-US" i="1" dirty="0"/>
              <a:t>Sleuth</a:t>
            </a:r>
            <a:r>
              <a:rPr lang="en-US" altLang="en-US" dirty="0"/>
              <a:t>)</a:t>
            </a:r>
          </a:p>
        </p:txBody>
      </p:sp>
      <p:sp>
        <p:nvSpPr>
          <p:cNvPr id="25603" name="Text Box 8"/>
          <p:cNvSpPr txBox="1">
            <a:spLocks noChangeArrowheads="1"/>
          </p:cNvSpPr>
          <p:nvPr/>
        </p:nvSpPr>
        <p:spPr bwMode="auto">
          <a:xfrm rot="-5400000">
            <a:off x="2917825" y="4779965"/>
            <a:ext cx="5334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1600">
                <a:latin typeface="Calibri" charset="0"/>
              </a:rPr>
              <a:t>M</a:t>
            </a:r>
          </a:p>
        </p:txBody>
      </p:sp>
      <p:pic>
        <p:nvPicPr>
          <p:cNvPr id="25604" name="Picture 4" descr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157541"/>
            <a:ext cx="4495800" cy="239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5" name="Line 5"/>
          <p:cNvSpPr>
            <a:spLocks noChangeShapeType="1"/>
          </p:cNvSpPr>
          <p:nvPr/>
        </p:nvSpPr>
        <p:spPr bwMode="auto">
          <a:xfrm>
            <a:off x="2438400" y="2960690"/>
            <a:ext cx="1219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25606" name="Text Box 6"/>
          <p:cNvSpPr txBox="1">
            <a:spLocks noChangeArrowheads="1"/>
          </p:cNvSpPr>
          <p:nvPr/>
        </p:nvSpPr>
        <p:spPr bwMode="auto">
          <a:xfrm>
            <a:off x="2057400" y="5672140"/>
            <a:ext cx="25146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600"/>
              <a:t>Normalised read counts</a:t>
            </a:r>
            <a:endParaRPr lang="en-US" altLang="en-US" sz="1800"/>
          </a:p>
        </p:txBody>
      </p:sp>
      <p:sp>
        <p:nvSpPr>
          <p:cNvPr id="25607" name="Text Box 9"/>
          <p:cNvSpPr txBox="1">
            <a:spLocks noChangeArrowheads="1"/>
          </p:cNvSpPr>
          <p:nvPr/>
        </p:nvSpPr>
        <p:spPr bwMode="auto">
          <a:xfrm>
            <a:off x="685800" y="3538541"/>
            <a:ext cx="13716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600"/>
              <a:t>gene A, condition 1</a:t>
            </a:r>
            <a:endParaRPr lang="en-US" altLang="en-US" sz="1800"/>
          </a:p>
        </p:txBody>
      </p:sp>
      <p:sp>
        <p:nvSpPr>
          <p:cNvPr id="25608" name="Text Box 10"/>
          <p:cNvSpPr txBox="1">
            <a:spLocks noChangeArrowheads="1"/>
          </p:cNvSpPr>
          <p:nvPr/>
        </p:nvSpPr>
        <p:spPr bwMode="auto">
          <a:xfrm>
            <a:off x="4267200" y="3462341"/>
            <a:ext cx="13716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600"/>
              <a:t>gene A, condition 2</a:t>
            </a:r>
            <a:endParaRPr lang="en-US" altLang="en-US" sz="1800"/>
          </a:p>
        </p:txBody>
      </p:sp>
      <p:sp>
        <p:nvSpPr>
          <p:cNvPr id="2" name="TextBox 1"/>
          <p:cNvSpPr txBox="1"/>
          <p:nvPr/>
        </p:nvSpPr>
        <p:spPr>
          <a:xfrm>
            <a:off x="7886699" y="6477003"/>
            <a:ext cx="2071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Average abundance</a:t>
            </a:r>
          </a:p>
        </p:txBody>
      </p:sp>
      <p:sp>
        <p:nvSpPr>
          <p:cNvPr id="11" name="TextBox 10"/>
          <p:cNvSpPr txBox="1"/>
          <p:nvPr/>
        </p:nvSpPr>
        <p:spPr>
          <a:xfrm rot="16200000">
            <a:off x="5220493" y="3994430"/>
            <a:ext cx="2071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Log fold change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57311" y="1395323"/>
            <a:ext cx="86010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We normally don’t have enough replicates to do traditional tests of significance for RNA-</a:t>
            </a:r>
            <a:r>
              <a:rPr lang="en-US" dirty="0" err="1"/>
              <a:t>seq</a:t>
            </a:r>
            <a:r>
              <a:rPr lang="en-US" dirty="0"/>
              <a:t> data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Instead most methods look for outliers in the relationship between average abundance and fold change, assuming most genes are not differentially expressed</a:t>
            </a:r>
          </a:p>
        </p:txBody>
      </p:sp>
    </p:spTree>
    <p:extLst>
      <p:ext uri="{BB962C8B-B14F-4D97-AF65-F5344CB8AC3E}">
        <p14:creationId xmlns:p14="http://schemas.microsoft.com/office/powerpoint/2010/main" val="115877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QC with Sleuth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2" y="1690688"/>
            <a:ext cx="5616575" cy="4127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6700" y="1690688"/>
            <a:ext cx="4737100" cy="44778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1455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do with a gene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What we have covered so far is well established methodology, which is generally applicable to most experiments</a:t>
            </a:r>
          </a:p>
          <a:p>
            <a:r>
              <a:rPr lang="en-US" dirty="0"/>
              <a:t>When you have a list of differentially expressed genes, things start to get difficult. What to do: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Have a hypothesis already? Test it.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GO term/pathway analysis (GSEA, </a:t>
            </a:r>
            <a:r>
              <a:rPr lang="en-US" dirty="0" err="1"/>
              <a:t>TopGO</a:t>
            </a:r>
            <a:r>
              <a:rPr lang="en-US" dirty="0"/>
              <a:t>, </a:t>
            </a:r>
            <a:r>
              <a:rPr lang="en-US" dirty="0" err="1"/>
              <a:t>InnateDB</a:t>
            </a:r>
            <a:r>
              <a:rPr lang="en-US" dirty="0"/>
              <a:t>, Ingenuity Pathway Analysis etc.)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Work through list, Google, read papers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Overlay datasets on essentiality, populations, mutations, </a:t>
            </a:r>
            <a:r>
              <a:rPr lang="en-US" dirty="0" err="1"/>
              <a:t>Pfam</a:t>
            </a:r>
            <a:r>
              <a:rPr lang="en-US" dirty="0"/>
              <a:t> domains, chromosomal location, expression, proteome</a:t>
            </a:r>
            <a:r>
              <a:rPr lang="is-IS" dirty="0"/>
              <a:t>…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Then make a hypothesis about what genes are interesting and why. Can you test/explore this further </a:t>
            </a:r>
            <a:r>
              <a:rPr lang="en-US" dirty="0" err="1"/>
              <a:t>bioinformatically</a:t>
            </a:r>
            <a:r>
              <a:rPr lang="en-US" dirty="0"/>
              <a:t>? Design the next wet lab experiment.</a:t>
            </a:r>
          </a:p>
        </p:txBody>
      </p:sp>
    </p:spTree>
    <p:extLst>
      <p:ext uri="{BB962C8B-B14F-4D97-AF65-F5344CB8AC3E}">
        <p14:creationId xmlns:p14="http://schemas.microsoft.com/office/powerpoint/2010/main" val="5991190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/>
          <p:cNvSpPr>
            <a:spLocks noGrp="1"/>
          </p:cNvSpPr>
          <p:nvPr>
            <p:ph type="title"/>
          </p:nvPr>
        </p:nvSpPr>
        <p:spPr>
          <a:xfrm>
            <a:off x="838200" y="179383"/>
            <a:ext cx="10515600" cy="1325563"/>
          </a:xfrm>
        </p:spPr>
        <p:txBody>
          <a:bodyPr/>
          <a:lstStyle/>
          <a:p>
            <a:pPr eaLnBrk="1" hangingPunct="1"/>
            <a:r>
              <a:rPr lang="en-GB" altLang="en-US" dirty="0"/>
              <a:t>Today’s exercise</a:t>
            </a:r>
            <a:endParaRPr lang="en-US" altLang="en-US" dirty="0"/>
          </a:p>
        </p:txBody>
      </p:sp>
      <p:pic>
        <p:nvPicPr>
          <p:cNvPr id="29698" name="Picture 1" descr="Module_8_figur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9513" y="1181100"/>
            <a:ext cx="4673600" cy="546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25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54200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RNA-</a:t>
            </a:r>
            <a:r>
              <a:rPr lang="en-US" dirty="0" err="1"/>
              <a:t>seq</a:t>
            </a:r>
            <a:r>
              <a:rPr lang="en-US" dirty="0"/>
              <a:t> background</a:t>
            </a:r>
          </a:p>
          <a:p>
            <a:r>
              <a:rPr lang="en-US" dirty="0"/>
              <a:t>Mapping to the genome (</a:t>
            </a:r>
            <a:r>
              <a:rPr lang="en-US" i="1" dirty="0"/>
              <a:t>HISAT2</a:t>
            </a:r>
            <a:r>
              <a:rPr lang="en-US" dirty="0"/>
              <a:t> and </a:t>
            </a:r>
            <a:r>
              <a:rPr lang="en-US" i="1" dirty="0"/>
              <a:t>Artemis</a:t>
            </a:r>
            <a:r>
              <a:rPr lang="en-US" dirty="0"/>
              <a:t>)</a:t>
            </a:r>
          </a:p>
          <a:p>
            <a:r>
              <a:rPr lang="en-US" dirty="0"/>
              <a:t>Mapping to the transcriptome and counting reads (</a:t>
            </a:r>
            <a:r>
              <a:rPr lang="en-US" i="1" dirty="0" err="1"/>
              <a:t>Kallisto</a:t>
            </a:r>
            <a:r>
              <a:rPr lang="en-US" dirty="0"/>
              <a:t>)</a:t>
            </a:r>
          </a:p>
          <a:p>
            <a:r>
              <a:rPr lang="en-US" dirty="0"/>
              <a:t>Read count </a:t>
            </a:r>
            <a:r>
              <a:rPr lang="en-US" dirty="0" err="1"/>
              <a:t>normalisation</a:t>
            </a:r>
            <a:endParaRPr lang="en-US" dirty="0"/>
          </a:p>
          <a:p>
            <a:r>
              <a:rPr lang="en-US" dirty="0"/>
              <a:t>Differential expression (</a:t>
            </a:r>
            <a:r>
              <a:rPr lang="en-US" i="1" dirty="0"/>
              <a:t>Sleuth</a:t>
            </a:r>
            <a:r>
              <a:rPr lang="en-US" dirty="0"/>
              <a:t>)</a:t>
            </a:r>
          </a:p>
          <a:p>
            <a:r>
              <a:rPr lang="en-US" dirty="0"/>
              <a:t>What to do with a gene list</a:t>
            </a:r>
          </a:p>
          <a:p>
            <a:r>
              <a:rPr lang="en-US" dirty="0"/>
              <a:t>The exercise</a:t>
            </a:r>
          </a:p>
        </p:txBody>
      </p:sp>
    </p:spTree>
    <p:extLst>
      <p:ext uri="{BB962C8B-B14F-4D97-AF65-F5344CB8AC3E}">
        <p14:creationId xmlns:p14="http://schemas.microsoft.com/office/powerpoint/2010/main" val="1315531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/>
          <p:cNvSpPr>
            <a:spLocks noGrp="1" noChangeArrowheads="1"/>
          </p:cNvSpPr>
          <p:nvPr>
            <p:ph type="title"/>
          </p:nvPr>
        </p:nvSpPr>
        <p:spPr>
          <a:xfrm>
            <a:off x="4419600" y="138112"/>
            <a:ext cx="3910013" cy="1143000"/>
          </a:xfrm>
        </p:spPr>
        <p:txBody>
          <a:bodyPr/>
          <a:lstStyle/>
          <a:p>
            <a:pPr eaLnBrk="1" hangingPunct="1"/>
            <a:r>
              <a:rPr lang="en-US" altLang="en-US"/>
              <a:t>Gene expression</a:t>
            </a:r>
          </a:p>
        </p:txBody>
      </p:sp>
      <p:graphicFrame>
        <p:nvGraphicFramePr>
          <p:cNvPr id="15362" name="Object 2"/>
          <p:cNvGraphicFramePr>
            <a:graphicFrameLocks noChangeAspect="1"/>
          </p:cNvGraphicFramePr>
          <p:nvPr/>
        </p:nvGraphicFramePr>
        <p:xfrm>
          <a:off x="3124200" y="1676400"/>
          <a:ext cx="6477000" cy="501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4" name="Document" r:id="rId4" imgW="5219700" imgH="4038600" progId="Word.Document.8">
                  <p:embed/>
                </p:oleObj>
              </mc:Choice>
              <mc:Fallback>
                <p:oleObj name="Document" r:id="rId4" imgW="5219700" imgH="403860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24200" y="1676400"/>
                        <a:ext cx="6477000" cy="5010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9052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ChangeArrowheads="1"/>
          </p:cNvSpPr>
          <p:nvPr>
            <p:ph type="title"/>
          </p:nvPr>
        </p:nvSpPr>
        <p:spPr>
          <a:xfrm>
            <a:off x="4038598" y="104775"/>
            <a:ext cx="3886200" cy="1143000"/>
          </a:xfrm>
        </p:spPr>
        <p:txBody>
          <a:bodyPr/>
          <a:lstStyle/>
          <a:p>
            <a:pPr eaLnBrk="1" hangingPunct="1"/>
            <a:r>
              <a:rPr lang="en-US" altLang="en-US"/>
              <a:t>RNA sequencing</a:t>
            </a:r>
          </a:p>
        </p:txBody>
      </p:sp>
      <p:pic>
        <p:nvPicPr>
          <p:cNvPr id="19458" name="Picture 4" descr="RNAseq_metho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7538" y="1367597"/>
            <a:ext cx="4995863" cy="54904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59477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97049"/>
            <a:ext cx="10515600" cy="4351338"/>
          </a:xfrm>
        </p:spPr>
        <p:txBody>
          <a:bodyPr/>
          <a:lstStyle/>
          <a:p>
            <a:r>
              <a:rPr lang="en-US" dirty="0"/>
              <a:t>Replicates</a:t>
            </a:r>
          </a:p>
          <a:p>
            <a:pPr lvl="1"/>
            <a:r>
              <a:rPr lang="en-US" dirty="0"/>
              <a:t>Relevant biological replicates are required</a:t>
            </a:r>
          </a:p>
          <a:p>
            <a:pPr lvl="1"/>
            <a:r>
              <a:rPr lang="en-US" dirty="0"/>
              <a:t>Technical replicates are not generally required, but try to arrange samples on plates to </a:t>
            </a:r>
            <a:r>
              <a:rPr lang="en-US" dirty="0" err="1"/>
              <a:t>minimise</a:t>
            </a:r>
            <a:r>
              <a:rPr lang="en-US" dirty="0"/>
              <a:t> potential problems</a:t>
            </a:r>
          </a:p>
          <a:p>
            <a:r>
              <a:rPr lang="en-US" dirty="0"/>
              <a:t>Sequencing depth</a:t>
            </a:r>
          </a:p>
          <a:p>
            <a:pPr lvl="1"/>
            <a:r>
              <a:rPr lang="en-US" dirty="0"/>
              <a:t>Practical considerations e.g. amount of data on one lane, number of barcodes/tags</a:t>
            </a:r>
          </a:p>
          <a:p>
            <a:pPr lvl="1"/>
            <a:r>
              <a:rPr lang="en-US" dirty="0"/>
              <a:t>Suggested 2-5Gb for human, 0.5-1Gb for </a:t>
            </a:r>
            <a:r>
              <a:rPr lang="en-US" i="1" dirty="0"/>
              <a:t>Plasmodium</a:t>
            </a:r>
            <a:r>
              <a:rPr lang="en-US" dirty="0"/>
              <a:t>, but depends greatly on complexity of samples and how obvious the interesting biology is</a:t>
            </a:r>
          </a:p>
        </p:txBody>
      </p:sp>
    </p:spTree>
    <p:extLst>
      <p:ext uri="{BB962C8B-B14F-4D97-AF65-F5344CB8AC3E}">
        <p14:creationId xmlns:p14="http://schemas.microsoft.com/office/powerpoint/2010/main" val="1929171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Mapping RNA-</a:t>
            </a:r>
            <a:r>
              <a:rPr lang="en-US" sz="4000" dirty="0" err="1"/>
              <a:t>seq</a:t>
            </a:r>
            <a:r>
              <a:rPr lang="en-US" sz="4000" dirty="0"/>
              <a:t> reads to the genome (HISAT2)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Mapping to the genome is great for determining whether your RNA-</a:t>
            </a:r>
            <a:r>
              <a:rPr lang="en-US" dirty="0" err="1"/>
              <a:t>seq</a:t>
            </a:r>
            <a:r>
              <a:rPr lang="en-US" dirty="0"/>
              <a:t> data is of high quality and exploring the structure of genes of interest</a:t>
            </a:r>
          </a:p>
          <a:p>
            <a:r>
              <a:rPr lang="en-US" dirty="0"/>
              <a:t>Eukaryotic genes have introns, which are not present in mature mRNA so special mapping algorithms are required</a:t>
            </a:r>
          </a:p>
          <a:p>
            <a:r>
              <a:rPr lang="en-US" dirty="0"/>
              <a:t>HISAT2 is only one such algorithm, but is accurate, fast and easy to use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535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Artemis Genome Browser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525838"/>
            <a:ext cx="10058400" cy="315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98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600074"/>
            <a:ext cx="10058400" cy="610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773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424" y="612671"/>
            <a:ext cx="10058400" cy="6116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551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10369</TotalTime>
  <Words>557</Words>
  <Application>Microsoft Macintosh PowerPoint</Application>
  <PresentationFormat>Widescreen</PresentationFormat>
  <Paragraphs>67</Paragraphs>
  <Slides>16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Document</vt:lpstr>
      <vt:lpstr>Equation</vt:lpstr>
      <vt:lpstr>Parasite Genomics Transcriptome analysis using RNA-seq</vt:lpstr>
      <vt:lpstr>Summary</vt:lpstr>
      <vt:lpstr>Gene expression</vt:lpstr>
      <vt:lpstr>RNA sequencing</vt:lpstr>
      <vt:lpstr>Experimental design</vt:lpstr>
      <vt:lpstr>Mapping RNA-seq reads to the genome (HISAT2)</vt:lpstr>
      <vt:lpstr>Artemis Genome Browser</vt:lpstr>
      <vt:lpstr>PowerPoint Presentation</vt:lpstr>
      <vt:lpstr>PowerPoint Presentation</vt:lpstr>
      <vt:lpstr>PowerPoint Presentation</vt:lpstr>
      <vt:lpstr>Mapping to the transcriptome and counting reads (Kallisto)</vt:lpstr>
      <vt:lpstr>Normalisation</vt:lpstr>
      <vt:lpstr>Determining differential expression (Sleuth)</vt:lpstr>
      <vt:lpstr>QC with Sleuth</vt:lpstr>
      <vt:lpstr>What to do with a gene list</vt:lpstr>
      <vt:lpstr>Today’s exercise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Differential Expression using RNA-seq</dc:title>
  <dc:creator>Adam Reid</dc:creator>
  <cp:lastModifiedBy>Steve Doyle</cp:lastModifiedBy>
  <cp:revision>26</cp:revision>
  <dcterms:created xsi:type="dcterms:W3CDTF">2016-10-20T08:35:45Z</dcterms:created>
  <dcterms:modified xsi:type="dcterms:W3CDTF">2022-04-11T11:03:45Z</dcterms:modified>
</cp:coreProperties>
</file>

<file path=docProps/thumbnail.jpeg>
</file>